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3" r:id="rId5"/>
    <p:sldId id="275" r:id="rId6"/>
    <p:sldId id="278" r:id="rId7"/>
    <p:sldId id="258" r:id="rId8"/>
    <p:sldId id="259" r:id="rId9"/>
    <p:sldId id="260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68" r:id="rId18"/>
    <p:sldId id="271" r:id="rId19"/>
    <p:sldId id="272" r:id="rId20"/>
    <p:sldId id="269" r:id="rId21"/>
    <p:sldId id="276" r:id="rId22"/>
    <p:sldId id="277" r:id="rId23"/>
    <p:sldId id="279" r:id="rId24"/>
    <p:sldId id="291" r:id="rId25"/>
    <p:sldId id="292" r:id="rId26"/>
    <p:sldId id="293" r:id="rId27"/>
    <p:sldId id="294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8" r:id="rId36"/>
    <p:sldId id="290" r:id="rId37"/>
    <p:sldId id="295" r:id="rId38"/>
    <p:sldId id="317" r:id="rId39"/>
    <p:sldId id="318" r:id="rId40"/>
    <p:sldId id="319" r:id="rId41"/>
    <p:sldId id="320" r:id="rId42"/>
    <p:sldId id="321" r:id="rId43"/>
    <p:sldId id="323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9" r:id="rId57"/>
    <p:sldId id="310" r:id="rId58"/>
    <p:sldId id="311" r:id="rId59"/>
    <p:sldId id="312" r:id="rId60"/>
    <p:sldId id="316" r:id="rId61"/>
    <p:sldId id="313" r:id="rId62"/>
    <p:sldId id="314" r:id="rId63"/>
    <p:sldId id="315" r:id="rId64"/>
    <p:sldId id="324" r:id="rId65"/>
    <p:sldId id="325" r:id="rId66"/>
    <p:sldId id="308" r:id="rId67"/>
    <p:sldId id="322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DB67-CC2B-3C70-7096-9B0C0FECB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98233-AC0B-A583-580C-8BB1A13BF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A210B-5B9A-EE29-057A-110A2F06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9D055-2ECA-766D-DE96-8353FCDC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61FC9-D191-15F0-7775-1820FEEB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6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F3DE-560D-15D1-47EE-3749103A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16F1C-3402-444A-3763-6EACE7153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BDCFC-D680-AFFC-32F0-D4F79ABF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74DE0-8D4D-12D3-4C9E-9EB16F82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E0F9A-2D38-556E-7CA7-AB5C601B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6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27DDB-E72E-DA25-92B1-E45C8F25C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12661-1DB1-FDE5-27A5-CA9E53A0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BD279-5A61-9BC9-A923-ABDA5389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FA839-566D-C8BE-D134-B1EC8697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DCDE9-D0EB-B9AE-62E1-EB8CFBC9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9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41EA-C09E-D206-E935-48E1738F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1352F-F918-2EBE-B2CC-A82775427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6B2A-9EDE-9106-2D7C-D3FBD81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1A564-2788-3481-01DB-25C0D27B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4212E-66B8-A744-6E6E-07333677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9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E1E6-2922-CA6F-E8C6-5D27D1487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36298-22C0-526C-D661-9F3BEAF71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32A0A-9977-F068-CC1B-B0F339FF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1B083-9FE9-3E7E-DAFC-90BE5A2C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3C0EE-9700-629C-E2DD-A4DD1688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5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A02B-CA21-D40D-108E-269583CD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1AC89-9E42-E549-49F1-159B9ADA0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753BA-C700-404B-E10D-8BEE39424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F1F62-06A2-BE1E-4A0F-E81D38E3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ADE8C-1F11-5D7A-2BF9-226954510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EA3AE-2ECE-6AE5-79EF-BF15B010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6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324E-9CF7-2D90-1CFC-34B78D210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10E96-5F97-7754-C5D6-269FAC1C7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E7DC2-B002-AE0D-B88F-D2A613F75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62F53F-646A-5B2A-15D5-70C890D43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88620-7581-BA41-EE14-C570475FA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0D9F8B-A78A-E39F-23AA-3C91AECD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97CDD-71CF-FC96-07C2-95FD8A787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9B4257-AB25-1954-B512-845F5AD6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38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01D8-07D2-7987-3771-D1890753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18D88-7B72-0A42-C366-E9BA2FD6F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CAE7C-D0C5-07BD-2DC9-C9636692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82D58-7434-EDFB-34AB-760060B3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1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86648-6618-6E9E-B088-864CA44F6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E4C78-F9D0-1D18-E0A8-6863B3F9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273AA-B2ED-E23F-8D67-A171B70B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1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FD9D-EF4B-53CA-66F1-75FA1A98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E3E79-4131-DAAC-A060-241EDEE98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E9F85-F284-0C68-6209-CF9F4E10E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469DC-4A42-F01F-F2C3-123B7756B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F6989-8A89-F4FE-766C-CD49A98EE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4E8B8-19AE-C856-24E7-35D25B0D6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3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7A54-A5FC-B740-2B16-DEFB1D24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39788B-244E-B087-205F-F655FD626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2DEAF-9BD0-8A99-A17E-6B85C713D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0A29C-E8D7-773C-E7C4-41ED38A0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0F25F-B535-75E1-7B4B-6B4CE55F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56256-F251-2B74-F2E1-7A6D062A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F2D07C-2FBF-E8A8-64FA-B4618BC5C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C9547-E666-606C-4666-927480903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19951-476A-F7C9-C8B7-02152557E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EC84F-F52B-47F1-A311-302D85457E4C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3B190-554F-7ADB-68B7-B7575029E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0F7A3-B8DF-12EF-8CEB-CB1407294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58291-43C5-4E20-B02A-3469339F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C417-48EE-4B6F-451A-EEC3EC6F2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Convolutional </a:t>
            </a:r>
            <a:r>
              <a:rPr lang="en-US" dirty="0"/>
              <a:t>to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EB3E75-6C23-FEFB-D00D-BBBC739F83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Mohammad Akhavan </a:t>
            </a:r>
            <a:r>
              <a:rPr lang="en-US"/>
              <a:t>Anvari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84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F1A6-BF57-80FA-4A07-66BCFE2E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Convolving the Filter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D3920E-B947-21F5-82C6-34CD22B14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https://lh3.googleusercontent.com/z5Y6Qe6P5OYGuk8kl6AKw84TOsWfcTCSWvFLVAgCmM-1RwTj_wwhiKNFHj7hMcwZhbGaue6nxUt9UC2Sxh1xXWSuGCaluGceLDsU99CcOv_0JtiXsDz3PXGMgjHxIj_33bnMMPe5Tuo6nZyV3KkLFO_fJQ">
            <a:extLst>
              <a:ext uri="{FF2B5EF4-FFF2-40B4-BE49-F238E27FC236}">
                <a16:creationId xmlns:a16="http://schemas.microsoft.com/office/drawing/2014/main" id="{84B39A12-73B0-E18A-C0AC-32EA6CC30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1803502"/>
            <a:ext cx="5800725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57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F1A6-BF57-80FA-4A07-66BCFE2E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Convolving the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CE7705-7E4E-5F65-1084-9C77D232B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45" y="1383890"/>
            <a:ext cx="6516636" cy="4757392"/>
          </a:xfrm>
        </p:spPr>
      </p:pic>
    </p:spTree>
    <p:extLst>
      <p:ext uri="{BB962C8B-B14F-4D97-AF65-F5344CB8AC3E}">
        <p14:creationId xmlns:p14="http://schemas.microsoft.com/office/powerpoint/2010/main" val="401631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7797-60EF-8DC0-99CC-B9F5994F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pic>
        <p:nvPicPr>
          <p:cNvPr id="4" name="Picture 2" descr="https://lh5.googleusercontent.com/8rjNNtzwPKEEqPAGOxjoynhSCrGcC6liv4B5CliK5sSDTzOHkvomy4O2kKuw1-e9hFA1Auy-PKy3AVsCQP-msltsrNampGIYGLri1KMc4GBuWcL32s75oXMlJJgSN5TDyCmP5Cqz7PVbk2H95CU5olzKJg">
            <a:extLst>
              <a:ext uri="{FF2B5EF4-FFF2-40B4-BE49-F238E27FC236}">
                <a16:creationId xmlns:a16="http://schemas.microsoft.com/office/drawing/2014/main" id="{F56E62CE-1944-4318-3722-103BCEE8024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00" y="1690688"/>
            <a:ext cx="74405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479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363F-9DA2-171F-24F7-67724B08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373EE-0C40-2FE0-D6FB-0B906249A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lh3.googleusercontent.com/7piLhtF3sl1D1Fedlk8w-gnJbUwbUtRrKA5_q18Mgw5ul1voaEtbHKBCDZ5PhBa5QhYMWm3YFkKKV05GtJ5Ty5E4PPcqQhgDRXLVLUhE-HWahmbV8YEHwuqvoi6GXpXvaUBwPWyh1jjBVCMqgaxqmTG3yg">
            <a:extLst>
              <a:ext uri="{FF2B5EF4-FFF2-40B4-BE49-F238E27FC236}">
                <a16:creationId xmlns:a16="http://schemas.microsoft.com/office/drawing/2014/main" id="{F690FE95-05A0-A554-75A9-605E7E5A2A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1825625"/>
            <a:ext cx="6867525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72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0521-0DAE-6DAD-0583-F322952B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pic>
        <p:nvPicPr>
          <p:cNvPr id="4" name="Picture 2" descr="https://lh5.googleusercontent.com/qHDxfvEVGi-0fHD708Se7Lj5HTsn5FSMPg0DJlwpGaqEiNhYBBf6Fnt8hJep2dDYVnGG7oLZ5LgLw7B-dkK8BBFP6MB1LRqIEa8LxShgDdtoEU1Gx6hw5n2rrVkQDqo0p4qQ1NudgJEjJu468LVFpf-7pA">
            <a:extLst>
              <a:ext uri="{FF2B5EF4-FFF2-40B4-BE49-F238E27FC236}">
                <a16:creationId xmlns:a16="http://schemas.microsoft.com/office/drawing/2014/main" id="{0E60BAA8-0B35-2E12-6B6A-B5703D19D28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10" y="1690688"/>
            <a:ext cx="697657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0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90BE-F246-F649-05FF-4A3464D6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2" descr="https://lh4.googleusercontent.com/NINVd6XcUqupF7MWQk052SkjlBVbLRg2lgQg3bra2_3xFOJ2SwO-MpEE_W0Tl780LtXNQkh1Hzjo6vMIW7XcRR2MNHiVXKk03cRG3EMtQwOz3-7yJpedCr6ZMHSrXEMhnwuwS1HbPg9E53JYk4DXImaINw">
            <a:extLst>
              <a:ext uri="{FF2B5EF4-FFF2-40B4-BE49-F238E27FC236}">
                <a16:creationId xmlns:a16="http://schemas.microsoft.com/office/drawing/2014/main" id="{6BF1779C-0F90-D9F2-4250-7C33223138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41881"/>
            <a:ext cx="10515600" cy="384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86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CDA2-BB81-5D2D-EEE5-D0019D4A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463CB-8F08-A7C2-190B-7F236BD04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  <a:p>
            <a:r>
              <a:rPr lang="en-US" dirty="0"/>
              <a:t>Average Pooling</a:t>
            </a:r>
          </a:p>
          <a:p>
            <a:r>
              <a:rPr lang="en-US" dirty="0"/>
              <a:t>Min Pooling</a:t>
            </a:r>
          </a:p>
        </p:txBody>
      </p:sp>
    </p:spTree>
    <p:extLst>
      <p:ext uri="{BB962C8B-B14F-4D97-AF65-F5344CB8AC3E}">
        <p14:creationId xmlns:p14="http://schemas.microsoft.com/office/powerpoint/2010/main" val="47371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16F5-B3C8-C3A6-F55E-8AF7912D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86B85-BD36-A3F7-DAF2-B4D1D8DFA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405" y="1690688"/>
            <a:ext cx="6433189" cy="4351338"/>
          </a:xfrm>
        </p:spPr>
      </p:pic>
    </p:spTree>
    <p:extLst>
      <p:ext uri="{BB962C8B-B14F-4D97-AF65-F5344CB8AC3E}">
        <p14:creationId xmlns:p14="http://schemas.microsoft.com/office/powerpoint/2010/main" val="348072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BC47-D24C-5316-E2D7-D543620D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3 Channel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1FD41-AE74-550B-C8EB-AE6034619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2096294"/>
            <a:ext cx="5238750" cy="3810000"/>
          </a:xfrm>
        </p:spPr>
      </p:pic>
    </p:spTree>
    <p:extLst>
      <p:ext uri="{BB962C8B-B14F-4D97-AF65-F5344CB8AC3E}">
        <p14:creationId xmlns:p14="http://schemas.microsoft.com/office/powerpoint/2010/main" val="3278398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1864-2E5C-48B5-BA3A-CD1436B7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3 Channel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14E31-0DB5-29B8-68DE-32A917C2B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65" y="1825625"/>
            <a:ext cx="9083070" cy="4351338"/>
          </a:xfrm>
        </p:spPr>
      </p:pic>
    </p:spTree>
    <p:extLst>
      <p:ext uri="{BB962C8B-B14F-4D97-AF65-F5344CB8AC3E}">
        <p14:creationId xmlns:p14="http://schemas.microsoft.com/office/powerpoint/2010/main" val="249316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85E8-166C-B569-0CF6-20602C15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MLP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1A4F-2C32-CECB-124B-BBA525FA2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ImageNet datasets:</a:t>
            </a:r>
          </a:p>
          <a:p>
            <a:pPr lvl="1"/>
            <a:r>
              <a:rPr lang="en-US" dirty="0"/>
              <a:t>100 pixel * 100 pixel = 100,000</a:t>
            </a:r>
          </a:p>
          <a:p>
            <a:r>
              <a:rPr lang="en-US" dirty="0"/>
              <a:t>If you set architecture:</a:t>
            </a:r>
          </a:p>
          <a:p>
            <a:pPr lvl="1"/>
            <a:r>
              <a:rPr lang="en-US" dirty="0"/>
              <a:t>Input: 100,000</a:t>
            </a:r>
          </a:p>
          <a:p>
            <a:pPr lvl="1"/>
            <a:r>
              <a:rPr lang="en-US" dirty="0"/>
              <a:t>L1:       10,000</a:t>
            </a:r>
          </a:p>
          <a:p>
            <a:pPr lvl="1"/>
            <a:r>
              <a:rPr lang="en-US" dirty="0"/>
              <a:t>L2:       1000</a:t>
            </a:r>
          </a:p>
          <a:p>
            <a:pPr lvl="1"/>
            <a:r>
              <a:rPr lang="en-US" dirty="0"/>
              <a:t>Weights: 10^5 * 10^4 + 10^4 * 10^3 = 10^9 + 10^7 = 1,001,000,000</a:t>
            </a:r>
          </a:p>
        </p:txBody>
      </p:sp>
    </p:spTree>
    <p:extLst>
      <p:ext uri="{BB962C8B-B14F-4D97-AF65-F5344CB8AC3E}">
        <p14:creationId xmlns:p14="http://schemas.microsoft.com/office/powerpoint/2010/main" val="3793169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BB6F-1FEC-33C8-75CF-8BFAD998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 (CNN)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FB6E0-F12C-7D95-BBE2-C7AEA05A2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29" y="1825625"/>
            <a:ext cx="8133342" cy="4351338"/>
          </a:xfrm>
        </p:spPr>
      </p:pic>
    </p:spTree>
    <p:extLst>
      <p:ext uri="{BB962C8B-B14F-4D97-AF65-F5344CB8AC3E}">
        <p14:creationId xmlns:p14="http://schemas.microsoft.com/office/powerpoint/2010/main" val="116744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E23F-F142-B15E-E9D7-0A0674C6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C1498-2969-5EA5-E51C-934ED565D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377281"/>
            <a:ext cx="9525000" cy="3248025"/>
          </a:xfrm>
        </p:spPr>
      </p:pic>
    </p:spTree>
    <p:extLst>
      <p:ext uri="{BB962C8B-B14F-4D97-AF65-F5344CB8AC3E}">
        <p14:creationId xmlns:p14="http://schemas.microsoft.com/office/powerpoint/2010/main" val="1485984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17B3-D620-5459-1FA4-C35BA809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DAFFB3-5691-5923-1170-B2C13E537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2310606"/>
            <a:ext cx="8096250" cy="3381375"/>
          </a:xfrm>
        </p:spPr>
      </p:pic>
    </p:spTree>
    <p:extLst>
      <p:ext uri="{BB962C8B-B14F-4D97-AF65-F5344CB8AC3E}">
        <p14:creationId xmlns:p14="http://schemas.microsoft.com/office/powerpoint/2010/main" val="1806273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1864-2E5C-48B5-BA3A-CD1436B7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Conv2D and Conv3D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4DFD2-E72E-F56B-089F-E54AFE598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93" y="1337562"/>
            <a:ext cx="5937013" cy="532746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D73BDE-50F1-4C01-12AE-492026553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2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C4B85B-82FD-9797-481D-4DCD3BB79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86" y="1825625"/>
            <a:ext cx="5347427" cy="4351338"/>
          </a:xfrm>
        </p:spPr>
      </p:pic>
    </p:spTree>
    <p:extLst>
      <p:ext uri="{BB962C8B-B14F-4D97-AF65-F5344CB8AC3E}">
        <p14:creationId xmlns:p14="http://schemas.microsoft.com/office/powerpoint/2010/main" val="208669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D5495-25CE-4944-B6BC-44570681B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64" y="1989275"/>
            <a:ext cx="9727671" cy="3574946"/>
          </a:xfrm>
        </p:spPr>
      </p:pic>
    </p:spTree>
    <p:extLst>
      <p:ext uri="{BB962C8B-B14F-4D97-AF65-F5344CB8AC3E}">
        <p14:creationId xmlns:p14="http://schemas.microsoft.com/office/powerpoint/2010/main" val="2768741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8AEA2C-BC69-DFDE-DA57-37A14D7CD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9" y="2029338"/>
            <a:ext cx="11264601" cy="2862216"/>
          </a:xfrm>
        </p:spPr>
      </p:pic>
    </p:spTree>
    <p:extLst>
      <p:ext uri="{BB962C8B-B14F-4D97-AF65-F5344CB8AC3E}">
        <p14:creationId xmlns:p14="http://schemas.microsoft.com/office/powerpoint/2010/main" val="3012194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F6558-14EE-E860-2346-FD67B4FA5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87" y="1424287"/>
            <a:ext cx="10515600" cy="5068588"/>
          </a:xfrm>
        </p:spPr>
      </p:pic>
    </p:spTree>
    <p:extLst>
      <p:ext uri="{BB962C8B-B14F-4D97-AF65-F5344CB8AC3E}">
        <p14:creationId xmlns:p14="http://schemas.microsoft.com/office/powerpoint/2010/main" val="302086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514C-3770-9EFE-25EA-C26846AB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E9DA96-B2F6-970B-BE92-DC0ECDF66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04" y="1690688"/>
            <a:ext cx="4491719" cy="4336832"/>
          </a:xfrm>
        </p:spPr>
      </p:pic>
    </p:spTree>
    <p:extLst>
      <p:ext uri="{BB962C8B-B14F-4D97-AF65-F5344CB8AC3E}">
        <p14:creationId xmlns:p14="http://schemas.microsoft.com/office/powerpoint/2010/main" val="424084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749C5-F875-26F1-7CD2-A470A4733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B6848-EA74-F93F-DEC3-03FA72567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2438174"/>
            <a:ext cx="11889909" cy="198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73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E07B-4734-1948-9966-E65FBC8C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MLP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96C273-22D4-3FC6-9179-CAFEC59AE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over the feature space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15ED85-01CB-6CAA-DDC8-3F4E4F3E7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645952"/>
            <a:ext cx="68580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32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3C1274-AEE8-29D0-0429-534B83CD3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24994"/>
            <a:ext cx="10515600" cy="1752599"/>
          </a:xfrm>
        </p:spPr>
      </p:pic>
    </p:spTree>
    <p:extLst>
      <p:ext uri="{BB962C8B-B14F-4D97-AF65-F5344CB8AC3E}">
        <p14:creationId xmlns:p14="http://schemas.microsoft.com/office/powerpoint/2010/main" val="249740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2A600-085C-EA5C-8049-632E454FB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6031"/>
            <a:ext cx="10515600" cy="2965938"/>
          </a:xfrm>
        </p:spPr>
      </p:pic>
    </p:spTree>
    <p:extLst>
      <p:ext uri="{BB962C8B-B14F-4D97-AF65-F5344CB8AC3E}">
        <p14:creationId xmlns:p14="http://schemas.microsoft.com/office/powerpoint/2010/main" val="83021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CC68C-B273-452E-731D-92E7F0D9E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8325"/>
            <a:ext cx="10515600" cy="2965938"/>
          </a:xfrm>
        </p:spPr>
      </p:pic>
    </p:spTree>
    <p:extLst>
      <p:ext uri="{BB962C8B-B14F-4D97-AF65-F5344CB8AC3E}">
        <p14:creationId xmlns:p14="http://schemas.microsoft.com/office/powerpoint/2010/main" val="4020603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C21CB6-3B32-4927-AEEE-E129FB95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9" y="1825625"/>
            <a:ext cx="8449901" cy="4351338"/>
          </a:xfrm>
        </p:spPr>
      </p:pic>
    </p:spTree>
    <p:extLst>
      <p:ext uri="{BB962C8B-B14F-4D97-AF65-F5344CB8AC3E}">
        <p14:creationId xmlns:p14="http://schemas.microsoft.com/office/powerpoint/2010/main" val="483850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38B0F-D328-8A74-653F-4B35B0135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9" y="1825625"/>
            <a:ext cx="8449901" cy="4351338"/>
          </a:xfrm>
        </p:spPr>
      </p:pic>
    </p:spTree>
    <p:extLst>
      <p:ext uri="{BB962C8B-B14F-4D97-AF65-F5344CB8AC3E}">
        <p14:creationId xmlns:p14="http://schemas.microsoft.com/office/powerpoint/2010/main" val="1798830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FD508-47BA-161D-FFA2-9058FD7E7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9" y="1825625"/>
            <a:ext cx="8449901" cy="4351338"/>
          </a:xfrm>
        </p:spPr>
      </p:pic>
    </p:spTree>
    <p:extLst>
      <p:ext uri="{BB962C8B-B14F-4D97-AF65-F5344CB8AC3E}">
        <p14:creationId xmlns:p14="http://schemas.microsoft.com/office/powerpoint/2010/main" val="258285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085-C14E-4DFC-B0D0-ADD286C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Feature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74B0BE-4E92-20B2-5214-264F1B2B8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33" y="1825625"/>
            <a:ext cx="8395734" cy="4351338"/>
          </a:xfrm>
        </p:spPr>
      </p:pic>
    </p:spTree>
    <p:extLst>
      <p:ext uri="{BB962C8B-B14F-4D97-AF65-F5344CB8AC3E}">
        <p14:creationId xmlns:p14="http://schemas.microsoft.com/office/powerpoint/2010/main" val="17776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4C72-FA2C-E75A-CF3F-C8E4EEAD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52CEC7-DD90-0861-5B64-62035486C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53" y="1397607"/>
            <a:ext cx="4608093" cy="4946021"/>
          </a:xfrm>
        </p:spPr>
      </p:pic>
    </p:spTree>
    <p:extLst>
      <p:ext uri="{BB962C8B-B14F-4D97-AF65-F5344CB8AC3E}">
        <p14:creationId xmlns:p14="http://schemas.microsoft.com/office/powerpoint/2010/main" val="3829175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F64F-E8CE-B7A5-FC30-C92AA46C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Gradient Vanishing?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1582E-FC52-6A45-B10A-4B52F7B5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More layers = More activation functions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Gradients of the loss function approaches zero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67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9E2E-C31B-6AC8-5223-9980D595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Vanish?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E0F533-A1C6-2B78-FC08-C34AF0374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8344"/>
            <a:ext cx="10515600" cy="4025899"/>
          </a:xfrm>
        </p:spPr>
      </p:pic>
    </p:spTree>
    <p:extLst>
      <p:ext uri="{BB962C8B-B14F-4D97-AF65-F5344CB8AC3E}">
        <p14:creationId xmlns:p14="http://schemas.microsoft.com/office/powerpoint/2010/main" val="424493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2407A-51DC-8F2D-0267-CE00B32B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381A1-BF4C-DF9B-207E-788CA7C96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64851"/>
            <a:ext cx="6858000" cy="2928297"/>
          </a:xfrm>
        </p:spPr>
      </p:pic>
    </p:spTree>
    <p:extLst>
      <p:ext uri="{BB962C8B-B14F-4D97-AF65-F5344CB8AC3E}">
        <p14:creationId xmlns:p14="http://schemas.microsoft.com/office/powerpoint/2010/main" val="2793975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261D-3BEA-5D3F-6074-8E1E7DAD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9D55F4D-CA40-F48C-61C3-A7859A584A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9D55F4D-CA40-F48C-61C3-A7859A584A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0DDC86E-8143-5078-BB57-32BC51F64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69" y="2146606"/>
            <a:ext cx="7854462" cy="215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0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BC60-409B-2D2A-2C35-1BD88777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8CFCB-6021-38CA-0976-C7B592F23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43" y="1690688"/>
            <a:ext cx="2857500" cy="12001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602A1-3B5A-AF77-B19D-4274805DE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4024312"/>
            <a:ext cx="2857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8AB5-1044-0C3F-F3BC-365AE1E2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B2531-900E-D59A-E717-DE31508FF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44" y="1690688"/>
            <a:ext cx="3973635" cy="43513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AC91A0D-E07E-95CC-7098-B3D587B22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80" y="2839182"/>
            <a:ext cx="28575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30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7901-8221-7039-C602-08C730AE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Activations Gradient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B0BAF6-915B-C913-15E0-1D32B269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90" y="1978025"/>
            <a:ext cx="7209819" cy="4351338"/>
          </a:xfrm>
        </p:spPr>
      </p:pic>
    </p:spTree>
    <p:extLst>
      <p:ext uri="{BB962C8B-B14F-4D97-AF65-F5344CB8AC3E}">
        <p14:creationId xmlns:p14="http://schemas.microsoft.com/office/powerpoint/2010/main" val="2097659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CC4D-748E-6E5A-767E-3502D85D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- Underfitting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0C8F9-0D4D-9A6D-3F7A-A3DEE312F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24" y="1825625"/>
            <a:ext cx="6470552" cy="4351338"/>
          </a:xfrm>
        </p:spPr>
      </p:pic>
    </p:spTree>
    <p:extLst>
      <p:ext uri="{BB962C8B-B14F-4D97-AF65-F5344CB8AC3E}">
        <p14:creationId xmlns:p14="http://schemas.microsoft.com/office/powerpoint/2010/main" val="17362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5F78B-75C0-79C1-EF5C-974DA262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of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6E95-1006-B04C-34F5-F49DB44A8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</a:rPr>
              <a:t>Training data have: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</a:rPr>
              <a:t>Noise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</a:rPr>
              <a:t>Fluctuations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</a:rPr>
              <a:t>Neural network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022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6273C-7A64-FEF3-B3F7-4D60FAD7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Complexity (High)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88673-5F45-B997-CA92-C05E9B5D1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83" y="1860794"/>
            <a:ext cx="6719234" cy="4351338"/>
          </a:xfrm>
        </p:spPr>
      </p:pic>
    </p:spTree>
    <p:extLst>
      <p:ext uri="{BB962C8B-B14F-4D97-AF65-F5344CB8AC3E}">
        <p14:creationId xmlns:p14="http://schemas.microsoft.com/office/powerpoint/2010/main" val="2061069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FD2-9E11-FCBB-0C56-FDDCCB4E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and Fluctuations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7EA8-5D50-5FD3-2E9D-A84130AA2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Model with high complexity is capable: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Pick up this random noise and fluctuations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Learn them as underlying concepts and patterns of the data</a:t>
            </a:r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790694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D9AD-79CA-A475-22E3-81CE57CA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7825C-67F9-445D-A331-0E6FD9C35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can not Learn: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Training data</a:t>
            </a:r>
            <a:endParaRPr lang="en-US" dirty="0"/>
          </a:p>
          <a:p>
            <a:r>
              <a:rPr lang="en-US" dirty="0"/>
              <a:t>Model also can not Predict!</a:t>
            </a:r>
          </a:p>
        </p:txBody>
      </p:sp>
    </p:spTree>
    <p:extLst>
      <p:ext uri="{BB962C8B-B14F-4D97-AF65-F5344CB8AC3E}">
        <p14:creationId xmlns:p14="http://schemas.microsoft.com/office/powerpoint/2010/main" val="4067970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21AE-581D-0665-000E-E42F3F6C3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Complexity (Low)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6846E-26AF-F9CC-5AE9-FF883480B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55829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AD39-4309-190B-2877-5D5AE79A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Extract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987985-54E2-0CD8-A02C-115E4F514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186" y="1825625"/>
            <a:ext cx="6609627" cy="4351338"/>
          </a:xfrm>
        </p:spPr>
      </p:pic>
    </p:spTree>
    <p:extLst>
      <p:ext uri="{BB962C8B-B14F-4D97-AF65-F5344CB8AC3E}">
        <p14:creationId xmlns:p14="http://schemas.microsoft.com/office/powerpoint/2010/main" val="1986296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31AA-C663-DB0A-A019-C20B26D6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Bias Tradeoff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93051-CCC1-1CF1-5CDB-15EBF151C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583" y="1854810"/>
            <a:ext cx="6449525" cy="4104243"/>
          </a:xfrm>
        </p:spPr>
      </p:pic>
    </p:spTree>
    <p:extLst>
      <p:ext uri="{BB962C8B-B14F-4D97-AF65-F5344CB8AC3E}">
        <p14:creationId xmlns:p14="http://schemas.microsoft.com/office/powerpoint/2010/main" val="742766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44D2-0256-E2CB-1FC3-0DA98560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Detect Overfitting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1885AD-6D14-AF3D-6C8B-0A00B84D0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84" y="1825625"/>
            <a:ext cx="5804831" cy="4351338"/>
          </a:xfrm>
        </p:spPr>
      </p:pic>
    </p:spTree>
    <p:extLst>
      <p:ext uri="{BB962C8B-B14F-4D97-AF65-F5344CB8AC3E}">
        <p14:creationId xmlns:p14="http://schemas.microsoft.com/office/powerpoint/2010/main" val="2542221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13F1-B9A1-695D-E58C-5D6BD1C7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Overfitting and Underfitting during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8B737-9EB0-748A-9B2C-5EF5DB89C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error/loss calculate periodically:</a:t>
            </a:r>
          </a:p>
          <a:p>
            <a:pPr lvl="1"/>
            <a:r>
              <a:rPr lang="en-US" dirty="0"/>
              <a:t>Training set </a:t>
            </a:r>
          </a:p>
          <a:p>
            <a:pPr lvl="1"/>
            <a:r>
              <a:rPr lang="en-US" dirty="0"/>
              <a:t>Validation set</a:t>
            </a:r>
          </a:p>
        </p:txBody>
      </p:sp>
    </p:spTree>
    <p:extLst>
      <p:ext uri="{BB962C8B-B14F-4D97-AF65-F5344CB8AC3E}">
        <p14:creationId xmlns:p14="http://schemas.microsoft.com/office/powerpoint/2010/main" val="4037332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0381-760D-BFC0-D3FE-07F84C82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Overfitting and Underfitting during 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4CDE0-C036-D72F-7C86-3FE1475AF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38" y="1854811"/>
            <a:ext cx="6684785" cy="4351338"/>
          </a:xfrm>
        </p:spPr>
      </p:pic>
    </p:spTree>
    <p:extLst>
      <p:ext uri="{BB962C8B-B14F-4D97-AF65-F5344CB8AC3E}">
        <p14:creationId xmlns:p14="http://schemas.microsoft.com/office/powerpoint/2010/main" val="3810961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944B2-C113-55AC-D481-6FBC642A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Avoid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98995-C89E-8CC4-C6D7-02A31F2AC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complexity:</a:t>
            </a:r>
          </a:p>
          <a:p>
            <a:pPr lvl="1"/>
            <a:r>
              <a:rPr lang="en-US" dirty="0"/>
              <a:t>Using fewer neurons or layers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Use regularization techniques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74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986E-0589-0712-7EB9-B3C09F62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EB848-606D-C6F4-3D7F-E846CB862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L1 Regularization</a:t>
            </a:r>
          </a:p>
          <a:p>
            <a:r>
              <a:rPr lang="en-US" dirty="0"/>
              <a:t>L2 Regularization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956493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695D-03A6-9F58-4BF1-A63D66B4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E0AD-84A2-B7B8-AE24-4CD11A3A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techniques that:</a:t>
            </a:r>
          </a:p>
          <a:p>
            <a:pPr lvl="1"/>
            <a:r>
              <a:rPr lang="en-US" dirty="0"/>
              <a:t>lower the complexity of a neural network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3410910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240A-01B7-703E-7A6A-3C7A1584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E4B4-BA2F-A307-CD91-34E37C0A2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Known as:</a:t>
            </a:r>
          </a:p>
          <a:p>
            <a:pPr lvl="1"/>
            <a:r>
              <a:rPr lang="en-US" dirty="0"/>
              <a:t>Weight Decay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Ride Regression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E57C8-6741-ACC9-4127-C6A1F943A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29000"/>
            <a:ext cx="56388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07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ACCC-5DC8-056A-60C0-CF515345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Regularization Affect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A09D-A789-01B1-5A20-E4B641765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Added to the regular loss function</a:t>
            </a:r>
          </a:p>
          <a:p>
            <a:r>
              <a:rPr lang="en-US" dirty="0"/>
              <a:t>Alpha called as the regularization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A3955-508D-7255-8DD0-A941944D2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4001294"/>
            <a:ext cx="99250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30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C8B1-0474-13F4-D2E1-C06AEF07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Regularization Affect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53B25-2D11-F500-8116-F1ECB3D4F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98542"/>
            <a:ext cx="5791200" cy="5905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55080-58B8-81F1-E5CD-47A540368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4258407"/>
            <a:ext cx="78581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46AE-715F-E5C5-ACED-FF5A26AC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97B90-5D6F-2DAF-1990-1606D27E6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35" y="1127970"/>
            <a:ext cx="3884930" cy="5364905"/>
          </a:xfrm>
        </p:spPr>
      </p:pic>
    </p:spTree>
    <p:extLst>
      <p:ext uri="{BB962C8B-B14F-4D97-AF65-F5344CB8AC3E}">
        <p14:creationId xmlns:p14="http://schemas.microsoft.com/office/powerpoint/2010/main" val="3541195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240A-01B7-703E-7A6A-3C7A1584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E4B4-BA2F-A307-CD91-34E37C0A2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Known as: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Lasso Regression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AF093-52FB-1900-FB58-D4D754323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25" y="3429000"/>
            <a:ext cx="58483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53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B67C-3C6C-1AAD-04BD-A92306D8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L1 and L2 Regularizations 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FEE47-E1CE-82AA-D7C5-77BE815DD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525" y="1825625"/>
            <a:ext cx="8034950" cy="4351338"/>
          </a:xfrm>
        </p:spPr>
      </p:pic>
    </p:spTree>
    <p:extLst>
      <p:ext uri="{BB962C8B-B14F-4D97-AF65-F5344CB8AC3E}">
        <p14:creationId xmlns:p14="http://schemas.microsoft.com/office/powerpoint/2010/main" val="2258175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7556-A5E0-173B-59AA-3B05F71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L1 and L2 Regularizations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9017-97E7-E3D5-76EA-10488DAEA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L2 regularization:</a:t>
            </a:r>
          </a:p>
          <a:p>
            <a:pPr lvl="1"/>
            <a:r>
              <a:rPr lang="en-US" dirty="0"/>
              <a:t>Our weight parameters decrease</a:t>
            </a:r>
          </a:p>
          <a:p>
            <a:pPr lvl="1"/>
            <a:r>
              <a:rPr lang="en-US" dirty="0"/>
              <a:t>But </a:t>
            </a:r>
            <a:r>
              <a:rPr lang="en-US" b="1" dirty="0"/>
              <a:t>not necessarily</a:t>
            </a:r>
            <a:r>
              <a:rPr lang="en-US" dirty="0"/>
              <a:t> become zero</a:t>
            </a:r>
          </a:p>
          <a:p>
            <a:r>
              <a:rPr lang="en-US" dirty="0"/>
              <a:t>L1 regularization:</a:t>
            </a:r>
          </a:p>
          <a:p>
            <a:pPr lvl="1"/>
            <a:r>
              <a:rPr lang="en-US" dirty="0"/>
              <a:t>Weight are always forced towards zero.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</a:rPr>
              <a:t>Smaller weights reduce the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impact</a:t>
            </a:r>
            <a:r>
              <a:rPr lang="en-US" b="0" i="0" dirty="0">
                <a:solidFill>
                  <a:srgbClr val="292929"/>
                </a:solidFill>
                <a:effectLst/>
              </a:rPr>
              <a:t> of the hidden neurons.</a:t>
            </a:r>
          </a:p>
          <a:p>
            <a:r>
              <a:rPr lang="en-US" dirty="0"/>
              <a:t>The overall complexity of the neural network gets reduced.</a:t>
            </a:r>
          </a:p>
        </p:txBody>
      </p:sp>
    </p:spTree>
    <p:extLst>
      <p:ext uri="{BB962C8B-B14F-4D97-AF65-F5344CB8AC3E}">
        <p14:creationId xmlns:p14="http://schemas.microsoft.com/office/powerpoint/2010/main" val="4279130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98BC-E683-760F-346A-FD2E9E63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5EF61-4627-835A-A657-56B6AA17C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1771"/>
            <a:ext cx="10515600" cy="2734458"/>
          </a:xfrm>
        </p:spPr>
      </p:pic>
    </p:spTree>
    <p:extLst>
      <p:ext uri="{BB962C8B-B14F-4D97-AF65-F5344CB8AC3E}">
        <p14:creationId xmlns:p14="http://schemas.microsoft.com/office/powerpoint/2010/main" val="4049440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824F-72BD-378F-30E9-24F57C56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F27C1-0A88-15C0-2E23-F1D8CA57F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72" y="2255466"/>
            <a:ext cx="5068455" cy="5843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34EA6-9EF3-1D48-BF5C-668A3BBC1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72" y="3404577"/>
            <a:ext cx="5068456" cy="5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45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743F-5AB2-C61D-1275-A476B64F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14B4D-F9AA-6389-4A15-3B6BAABAE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2750"/>
            <a:ext cx="10515600" cy="3492500"/>
          </a:xfrm>
        </p:spPr>
      </p:pic>
    </p:spTree>
    <p:extLst>
      <p:ext uri="{BB962C8B-B14F-4D97-AF65-F5344CB8AC3E}">
        <p14:creationId xmlns:p14="http://schemas.microsoft.com/office/powerpoint/2010/main" val="492097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BD6A-D155-1F8A-3BAB-87793BFD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Use Batch Normalization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43F1A-B593-C0E2-E33F-0965CC91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activation function:</a:t>
            </a:r>
          </a:p>
          <a:p>
            <a:pPr lvl="1"/>
            <a:r>
              <a:rPr lang="en-US" dirty="0"/>
              <a:t>For s-shaped functions:</a:t>
            </a:r>
          </a:p>
          <a:p>
            <a:pPr lvl="2"/>
            <a:r>
              <a:rPr lang="en-US" dirty="0"/>
              <a:t>Sigmoid</a:t>
            </a:r>
          </a:p>
          <a:p>
            <a:pPr lvl="2"/>
            <a:r>
              <a:rPr lang="en-US" dirty="0"/>
              <a:t>tanh</a:t>
            </a:r>
          </a:p>
          <a:p>
            <a:r>
              <a:rPr lang="en-US" dirty="0"/>
              <a:t>before the activation function:</a:t>
            </a:r>
          </a:p>
          <a:p>
            <a:pPr lvl="1"/>
            <a:r>
              <a:rPr lang="en-US" dirty="0"/>
              <a:t>For activations in non-Gaussian distributions:</a:t>
            </a:r>
          </a:p>
          <a:p>
            <a:pPr lvl="2"/>
            <a:r>
              <a:rPr lang="en-US" dirty="0"/>
              <a:t>Linear</a:t>
            </a:r>
          </a:p>
          <a:p>
            <a:pPr lvl="2"/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88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70B4-E8BF-10DC-17AE-D3CA3082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3C179-6ED9-0CA5-E79A-A444395A6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93" y="2755396"/>
            <a:ext cx="4890614" cy="2820042"/>
          </a:xfrm>
        </p:spPr>
      </p:pic>
    </p:spTree>
    <p:extLst>
      <p:ext uri="{BB962C8B-B14F-4D97-AF65-F5344CB8AC3E}">
        <p14:creationId xmlns:p14="http://schemas.microsoft.com/office/powerpoint/2010/main" val="2388362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8972-49FD-960C-97F8-223008B4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3A44C-FFD5-A751-9CFD-B94C24A1E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2139156"/>
            <a:ext cx="8096250" cy="3724275"/>
          </a:xfrm>
        </p:spPr>
      </p:pic>
    </p:spTree>
    <p:extLst>
      <p:ext uri="{BB962C8B-B14F-4D97-AF65-F5344CB8AC3E}">
        <p14:creationId xmlns:p14="http://schemas.microsoft.com/office/powerpoint/2010/main" val="1659070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D7FC-F570-BF03-DD2D-7837B1C7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DA848-CBF6-F54F-A404-3518FCCB7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40" y="1825625"/>
            <a:ext cx="7119119" cy="4351338"/>
          </a:xfrm>
        </p:spPr>
      </p:pic>
    </p:spTree>
    <p:extLst>
      <p:ext uri="{BB962C8B-B14F-4D97-AF65-F5344CB8AC3E}">
        <p14:creationId xmlns:p14="http://schemas.microsoft.com/office/powerpoint/2010/main" val="163678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FDA0-9D15-136D-AC7D-F92197C5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29DFE-71F6-210E-62FC-A8E7F2B87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1799"/>
            <a:ext cx="10515600" cy="3943350"/>
          </a:xfrm>
        </p:spPr>
      </p:pic>
    </p:spTree>
    <p:extLst>
      <p:ext uri="{BB962C8B-B14F-4D97-AF65-F5344CB8AC3E}">
        <p14:creationId xmlns:p14="http://schemas.microsoft.com/office/powerpoint/2010/main" val="4057841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660E-DE53-5119-B19F-A5F64F9C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43B5B-094A-0BFB-6347-0A0DA54D9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85" y="1549706"/>
            <a:ext cx="7442429" cy="4370448"/>
          </a:xfrm>
        </p:spPr>
      </p:pic>
    </p:spTree>
    <p:extLst>
      <p:ext uri="{BB962C8B-B14F-4D97-AF65-F5344CB8AC3E}">
        <p14:creationId xmlns:p14="http://schemas.microsoft.com/office/powerpoint/2010/main" val="10660755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B671B-B70A-F22D-8AD6-FDEE12D7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4A829-6334-1B84-DA23-71191904E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83" y="365125"/>
            <a:ext cx="4173140" cy="6455326"/>
          </a:xfrm>
        </p:spPr>
      </p:pic>
    </p:spTree>
    <p:extLst>
      <p:ext uri="{BB962C8B-B14F-4D97-AF65-F5344CB8AC3E}">
        <p14:creationId xmlns:p14="http://schemas.microsoft.com/office/powerpoint/2010/main" val="4027223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802F-4163-E7DA-020A-A55D486F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C6F53-0C93-93DA-F413-0DCD0A429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229" y="1802178"/>
            <a:ext cx="7831542" cy="4569935"/>
          </a:xfrm>
        </p:spPr>
      </p:pic>
    </p:spTree>
    <p:extLst>
      <p:ext uri="{BB962C8B-B14F-4D97-AF65-F5344CB8AC3E}">
        <p14:creationId xmlns:p14="http://schemas.microsoft.com/office/powerpoint/2010/main" val="32216140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E917-FB98-521B-FC7E-252AFF0C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DEBF5F-69EC-2ECE-6E09-F262C3A4F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7" y="1825625"/>
            <a:ext cx="9995905" cy="4351338"/>
          </a:xfrm>
        </p:spPr>
      </p:pic>
    </p:spTree>
    <p:extLst>
      <p:ext uri="{BB962C8B-B14F-4D97-AF65-F5344CB8AC3E}">
        <p14:creationId xmlns:p14="http://schemas.microsoft.com/office/powerpoint/2010/main" val="39222313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F892-6CD6-3163-5984-C7DB2559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C08DC-8A2D-0735-5B97-1F05E7052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80" y="1500117"/>
            <a:ext cx="7453493" cy="3857765"/>
          </a:xfrm>
        </p:spPr>
      </p:pic>
    </p:spTree>
    <p:extLst>
      <p:ext uri="{BB962C8B-B14F-4D97-AF65-F5344CB8AC3E}">
        <p14:creationId xmlns:p14="http://schemas.microsoft.com/office/powerpoint/2010/main" val="4263725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ADE2-D4FA-6384-6E2A-6870ECEC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6850EA-CE3F-A633-255F-78C6B21A2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3" y="1542320"/>
            <a:ext cx="11540614" cy="3773359"/>
          </a:xfrm>
        </p:spPr>
      </p:pic>
    </p:spTree>
    <p:extLst>
      <p:ext uri="{BB962C8B-B14F-4D97-AF65-F5344CB8AC3E}">
        <p14:creationId xmlns:p14="http://schemas.microsoft.com/office/powerpoint/2010/main" val="2245169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BEF0-369C-DF51-2DE6-B99DBA01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ADE655-6809-268F-9B70-67E5C1F82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6" y="1825625"/>
            <a:ext cx="10268388" cy="4351338"/>
          </a:xfrm>
        </p:spPr>
      </p:pic>
    </p:spTree>
    <p:extLst>
      <p:ext uri="{BB962C8B-B14F-4D97-AF65-F5344CB8AC3E}">
        <p14:creationId xmlns:p14="http://schemas.microsoft.com/office/powerpoint/2010/main" val="2555090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BA55-E625-CACD-C9DA-F899259E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8A01BE-8233-6307-BDEC-7D5E04EBD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93" y="1194655"/>
            <a:ext cx="8442814" cy="5162766"/>
          </a:xfrm>
        </p:spPr>
      </p:pic>
    </p:spTree>
    <p:extLst>
      <p:ext uri="{BB962C8B-B14F-4D97-AF65-F5344CB8AC3E}">
        <p14:creationId xmlns:p14="http://schemas.microsoft.com/office/powerpoint/2010/main" val="1415724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DE744-709B-5C09-A29C-6EFEDC2C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5193F-FF20-7BD6-F260-6BD795C95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681" y="1690688"/>
            <a:ext cx="5578638" cy="4351338"/>
          </a:xfrm>
        </p:spPr>
      </p:pic>
    </p:spTree>
    <p:extLst>
      <p:ext uri="{BB962C8B-B14F-4D97-AF65-F5344CB8AC3E}">
        <p14:creationId xmlns:p14="http://schemas.microsoft.com/office/powerpoint/2010/main" val="17166928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1235-C2C6-0CAA-23EC-61C0C947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FE25-DB54-3D5D-6CF0-7276A861B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transformations (flip, crop, rotate, …)</a:t>
            </a:r>
          </a:p>
          <a:p>
            <a:r>
              <a:rPr lang="en-US" dirty="0"/>
              <a:t>Color space transformations (change RGB color channels)</a:t>
            </a:r>
          </a:p>
          <a:p>
            <a:r>
              <a:rPr lang="en-US" dirty="0"/>
              <a:t>Kernel filter (sharpen, blur, …)</a:t>
            </a:r>
          </a:p>
          <a:p>
            <a:r>
              <a:rPr lang="en-US" dirty="0"/>
              <a:t>Random Erasing</a:t>
            </a:r>
          </a:p>
          <a:p>
            <a:r>
              <a:rPr lang="en-US" dirty="0"/>
              <a:t>Noise injection</a:t>
            </a:r>
          </a:p>
        </p:txBody>
      </p:sp>
    </p:spTree>
    <p:extLst>
      <p:ext uri="{BB962C8B-B14F-4D97-AF65-F5344CB8AC3E}">
        <p14:creationId xmlns:p14="http://schemas.microsoft.com/office/powerpoint/2010/main" val="423083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24EC-DB96-4316-0038-151154F7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93E70-8D7A-6803-4AF6-30CBBB819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67" y="1690688"/>
            <a:ext cx="9174265" cy="3852940"/>
          </a:xfrm>
        </p:spPr>
      </p:pic>
    </p:spTree>
    <p:extLst>
      <p:ext uri="{BB962C8B-B14F-4D97-AF65-F5344CB8AC3E}">
        <p14:creationId xmlns:p14="http://schemas.microsoft.com/office/powerpoint/2010/main" val="28227508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18C1-F668-8D2B-9F2F-10897F9C5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4D640-2CBA-C5F8-DBD6-1F370325A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2564862"/>
            <a:ext cx="7943850" cy="2381250"/>
          </a:xfrm>
        </p:spPr>
      </p:pic>
    </p:spTree>
    <p:extLst>
      <p:ext uri="{BB962C8B-B14F-4D97-AF65-F5344CB8AC3E}">
        <p14:creationId xmlns:p14="http://schemas.microsoft.com/office/powerpoint/2010/main" val="11522578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08D5-A731-46B8-B8A6-9DADD315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089D7-D3AA-284F-0F78-2CD3C0E90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48" y="1446571"/>
            <a:ext cx="5046304" cy="5046304"/>
          </a:xfrm>
        </p:spPr>
      </p:pic>
    </p:spTree>
    <p:extLst>
      <p:ext uri="{BB962C8B-B14F-4D97-AF65-F5344CB8AC3E}">
        <p14:creationId xmlns:p14="http://schemas.microsoft.com/office/powerpoint/2010/main" val="23014792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E79A-E965-DCCD-2054-93B9DB35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D85F0-B86C-BEC7-046D-04B43B2BA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97" y="1690688"/>
            <a:ext cx="6159006" cy="4351338"/>
          </a:xfrm>
        </p:spPr>
      </p:pic>
    </p:spTree>
    <p:extLst>
      <p:ext uri="{BB962C8B-B14F-4D97-AF65-F5344CB8AC3E}">
        <p14:creationId xmlns:p14="http://schemas.microsoft.com/office/powerpoint/2010/main" val="2823470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2E25-0ADE-3271-70F1-F079B6A1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C028B-745A-28F1-4418-0593CB087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 model to reuse it</a:t>
            </a:r>
          </a:p>
          <a:p>
            <a:r>
              <a:rPr lang="en-US" dirty="0"/>
              <a:t>Using a pre-Trained model</a:t>
            </a:r>
          </a:p>
          <a:p>
            <a:r>
              <a:rPr lang="en-US" dirty="0"/>
              <a:t>Feature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348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E7E5-C326-9DCA-656A-7C51FBF9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Transfer Learning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6BB5B-4A88-F376-7182-45EBD09A8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533" y="1825625"/>
            <a:ext cx="4366934" cy="4351338"/>
          </a:xfrm>
        </p:spPr>
      </p:pic>
    </p:spTree>
    <p:extLst>
      <p:ext uri="{BB962C8B-B14F-4D97-AF65-F5344CB8AC3E}">
        <p14:creationId xmlns:p14="http://schemas.microsoft.com/office/powerpoint/2010/main" val="256222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F1A6-BF57-80FA-4A07-66BCFE2E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Convolving the Filter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D3920E-B947-21F5-82C6-34CD22B14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 descr="https://lh4.googleusercontent.com/dVDAyTdu_4yo9H0XNRBdvx9DajSgpR1ZaVZqsx6Ja-F5B3VXzc_P12RRpZYTCSwP5u8SltCPjMGyDPrFX0NoDURp1yhmzNYLZ0vnqBeTCNcpOjWl3-DZHSLKj8pIC0vfcsfo7phHTcxnaKcEMsZhcSIzVA">
            <a:extLst>
              <a:ext uri="{FF2B5EF4-FFF2-40B4-BE49-F238E27FC236}">
                <a16:creationId xmlns:a16="http://schemas.microsoft.com/office/drawing/2014/main" id="{9C40816F-E8C0-B785-E5FC-F2AFBA1C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2" y="1777206"/>
            <a:ext cx="5972175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962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3166</TotalTime>
  <Words>547</Words>
  <Application>Microsoft Office PowerPoint</Application>
  <PresentationFormat>Widescreen</PresentationFormat>
  <Paragraphs>157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source-serif-pro</vt:lpstr>
      <vt:lpstr>Office Theme</vt:lpstr>
      <vt:lpstr>Convolutional to Neural Network</vt:lpstr>
      <vt:lpstr>Problem of MLP</vt:lpstr>
      <vt:lpstr>Problem of MLP</vt:lpstr>
      <vt:lpstr>What is Feature</vt:lpstr>
      <vt:lpstr>How to Extract Features</vt:lpstr>
      <vt:lpstr>For More</vt:lpstr>
      <vt:lpstr>Convolution Filter</vt:lpstr>
      <vt:lpstr>Convolution Filter</vt:lpstr>
      <vt:lpstr>Convolving the Filter</vt:lpstr>
      <vt:lpstr>Convolving the Filter</vt:lpstr>
      <vt:lpstr>Convolving the Filter</vt:lpstr>
      <vt:lpstr>Stride</vt:lpstr>
      <vt:lpstr>Stride</vt:lpstr>
      <vt:lpstr>Padding</vt:lpstr>
      <vt:lpstr>Pooling</vt:lpstr>
      <vt:lpstr>Pooling</vt:lpstr>
      <vt:lpstr>Pooling</vt:lpstr>
      <vt:lpstr>CNN 3 Channel</vt:lpstr>
      <vt:lpstr>CNN 3 Channel</vt:lpstr>
      <vt:lpstr>Convolution Neural Network (CNN)</vt:lpstr>
      <vt:lpstr>Arch</vt:lpstr>
      <vt:lpstr>Arch</vt:lpstr>
      <vt:lpstr>Difference Between Conv2D and Conv3D</vt:lpstr>
      <vt:lpstr>Abstraction of Feature Map</vt:lpstr>
      <vt:lpstr>Abstraction of Feature Map</vt:lpstr>
      <vt:lpstr>Abstraction of Feature Map</vt:lpstr>
      <vt:lpstr>Abstraction of Feature Map</vt:lpstr>
      <vt:lpstr>Abstraction of Feature Map</vt:lpstr>
      <vt:lpstr>Abstraction of Feature Map</vt:lpstr>
      <vt:lpstr>Abstraction of Feature Map</vt:lpstr>
      <vt:lpstr>Abstraction of Feature Map</vt:lpstr>
      <vt:lpstr>Abstraction of Feature Map</vt:lpstr>
      <vt:lpstr>Abstraction of Feature Map</vt:lpstr>
      <vt:lpstr>Abstraction of Feature Map</vt:lpstr>
      <vt:lpstr>Abstraction of Feature Map</vt:lpstr>
      <vt:lpstr>Abstraction of Feature Map</vt:lpstr>
      <vt:lpstr>Functional Models</vt:lpstr>
      <vt:lpstr>What is Gradient Vanishing?</vt:lpstr>
      <vt:lpstr>Why Gradient Vanish?</vt:lpstr>
      <vt:lpstr>Chain Rule</vt:lpstr>
      <vt:lpstr>Chain Rule</vt:lpstr>
      <vt:lpstr>Chain Rule</vt:lpstr>
      <vt:lpstr>Activations Gradient</vt:lpstr>
      <vt:lpstr>Overfitting - Underfitting</vt:lpstr>
      <vt:lpstr>Reasons of Overfitting</vt:lpstr>
      <vt:lpstr>Neural Network Complexity (High)</vt:lpstr>
      <vt:lpstr>Noise and Fluctuations </vt:lpstr>
      <vt:lpstr>Underfitting</vt:lpstr>
      <vt:lpstr>Neural Network Complexity (Low)</vt:lpstr>
      <vt:lpstr>Variance Bias Tradeoff</vt:lpstr>
      <vt:lpstr>How to Detect Overfitting</vt:lpstr>
      <vt:lpstr>Identifying Overfitting and Underfitting during Training</vt:lpstr>
      <vt:lpstr>Identifying Overfitting and Underfitting during Training</vt:lpstr>
      <vt:lpstr>How to Avoid Overfitting</vt:lpstr>
      <vt:lpstr>Regularization in Deep Learning</vt:lpstr>
      <vt:lpstr>What is Regularization </vt:lpstr>
      <vt:lpstr>L2 Regularization</vt:lpstr>
      <vt:lpstr>Where does Regularization Affect </vt:lpstr>
      <vt:lpstr>Where does Regularization Affect </vt:lpstr>
      <vt:lpstr>L1 Regularization</vt:lpstr>
      <vt:lpstr>Why L1 and L2 Regularizations works</vt:lpstr>
      <vt:lpstr>Why L1 and L2 Regularizations works</vt:lpstr>
      <vt:lpstr>Dropout</vt:lpstr>
      <vt:lpstr>Batch Normalization</vt:lpstr>
      <vt:lpstr>Batch Normalization</vt:lpstr>
      <vt:lpstr>Where Use Batch Normalization </vt:lpstr>
      <vt:lpstr>Residual networks</vt:lpstr>
      <vt:lpstr>AlexNet</vt:lpstr>
      <vt:lpstr>AlexNet</vt:lpstr>
      <vt:lpstr>VGG16</vt:lpstr>
      <vt:lpstr>PowerPoint Presentation</vt:lpstr>
      <vt:lpstr>VGG19</vt:lpstr>
      <vt:lpstr>ResNet</vt:lpstr>
      <vt:lpstr>GoogLeNet (Inception)</vt:lpstr>
      <vt:lpstr>Inception</vt:lpstr>
      <vt:lpstr>Inception Module</vt:lpstr>
      <vt:lpstr>YOLO</vt:lpstr>
      <vt:lpstr>IoU</vt:lpstr>
      <vt:lpstr>Data Augmentations</vt:lpstr>
      <vt:lpstr>Data Augmentations</vt:lpstr>
      <vt:lpstr>Data Augmentations</vt:lpstr>
      <vt:lpstr>Transfer Learning</vt:lpstr>
      <vt:lpstr>Transfer Learning Usage</vt:lpstr>
      <vt:lpstr>Why does Transfer Learning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Neural Network</dc:title>
  <dc:creator>mohammad akhavan75</dc:creator>
  <cp:lastModifiedBy>mohammad akhavan75</cp:lastModifiedBy>
  <cp:revision>18</cp:revision>
  <dcterms:created xsi:type="dcterms:W3CDTF">2022-10-30T09:34:17Z</dcterms:created>
  <dcterms:modified xsi:type="dcterms:W3CDTF">2022-12-02T12:07:20Z</dcterms:modified>
</cp:coreProperties>
</file>